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416" r:id="rId5"/>
    <p:sldId id="409" r:id="rId6"/>
    <p:sldId id="378" r:id="rId7"/>
    <p:sldId id="417" r:id="rId8"/>
    <p:sldId id="320" r:id="rId9"/>
    <p:sldId id="411" r:id="rId10"/>
    <p:sldId id="305" r:id="rId11"/>
  </p:sldIdLst>
  <p:sldSz cx="12192000" cy="6858000"/>
  <p:notesSz cx="12192000" cy="6858000"/>
  <p:custDataLst>
    <p:tags r:id="rId1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8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486"/>
    <a:srgbClr val="FFF2DA"/>
    <a:srgbClr val="A7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61" autoAdjust="0"/>
  </p:normalViewPr>
  <p:slideViewPr>
    <p:cSldViewPr showGuides="1">
      <p:cViewPr varScale="1">
        <p:scale>
          <a:sx n="86" d="100"/>
          <a:sy n="86" d="100"/>
        </p:scale>
        <p:origin x="681" y="80"/>
      </p:cViewPr>
      <p:guideLst>
        <p:guide orient="horz" pos="2938"/>
        <p:guide pos="21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25.png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3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Long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Zhang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90017" y="5029417"/>
            <a:ext cx="198183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——ICML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667000" y="4953000"/>
            <a:ext cx="6630035" cy="4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dirty="0" err="1"/>
              <a:t>Code:</a:t>
            </a:r>
            <a:r>
              <a:rPr lang="en-US" altLang="zh-CN" dirty="0"/>
              <a:t>https://github.com/RManLuo/graph-constrained-reasoning</a:t>
            </a:r>
            <a:endParaRPr lang="en-US" altLang="zh-CN" dirty="0"/>
          </a:p>
        </p:txBody>
      </p:sp>
      <p:sp>
        <p:nvSpPr>
          <p:cNvPr id="27" name="文本框 26"/>
          <p:cNvSpPr txBox="1"/>
          <p:nvPr/>
        </p:nvSpPr>
        <p:spPr>
          <a:xfrm>
            <a:off x="565150" y="1676400"/>
            <a:ext cx="11296650" cy="1175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Graph-constrained Reasoning: Faithful Reasoning on Knowledge Graphs with Large Language Models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02155" y="2964180"/>
            <a:ext cx="8275320" cy="46482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81400" y="3541395"/>
            <a:ext cx="5227955" cy="1143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962400" y="956310"/>
            <a:ext cx="42805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35940" y="1752600"/>
            <a:ext cx="8671560" cy="9137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en-US" altLang="zh-CN" sz="2000" dirty="0"/>
              <a:t>1) </a:t>
            </a:r>
            <a:r>
              <a:rPr lang="en-US" altLang="zh-CN" sz="2000" dirty="0">
                <a:solidFill>
                  <a:schemeClr val="tx1"/>
                </a:solidFill>
              </a:rPr>
              <a:t>LLMs are prone to factual errors ( </a:t>
            </a:r>
            <a:r>
              <a:rPr lang="en-US" altLang="zh-CN" sz="2000" b="1" dirty="0">
                <a:solidFill>
                  <a:schemeClr val="tx1"/>
                </a:solidFill>
              </a:rPr>
              <a:t>illusions</a:t>
            </a:r>
            <a:r>
              <a:rPr lang="en-US" altLang="zh-CN" sz="2000" dirty="0">
                <a:solidFill>
                  <a:schemeClr val="tx1"/>
                </a:solidFill>
              </a:rPr>
              <a:t> ) and unfaithful reasoning paths                              in reasoning, especially when relying on structured knowledge.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65150" y="4419600"/>
            <a:ext cx="8499475" cy="1861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2000" dirty="0">
                <a:sym typeface="+mn-ea"/>
              </a:rPr>
              <a:t>2) </a:t>
            </a:r>
            <a:r>
              <a:rPr lang="en-US" altLang="zh-CN" sz="2000" dirty="0">
                <a:solidFill>
                  <a:schemeClr val="tx1"/>
                </a:solidFill>
              </a:rPr>
              <a:t>The efficiency bottleneck of the existing KG enhanced LLM method: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215900" indent="0" algn="l" fontAlgn="auto">
              <a:lnSpc>
                <a:spcPct val="1000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(a) Retrieval-based </a:t>
            </a:r>
            <a:r>
              <a:rPr lang="en-US" altLang="zh-CN" sz="2000" dirty="0">
                <a:sym typeface="+mn-ea"/>
              </a:rPr>
              <a:t> paradigms: </a:t>
            </a:r>
            <a:r>
              <a:rPr lang="en-US" altLang="zh-CN" sz="2000" dirty="0">
                <a:solidFill>
                  <a:schemeClr val="tx1"/>
                </a:solidFill>
              </a:rPr>
              <a:t>It is difficult to capture the KG structure,            the retrieval accuracy is insufficient, and the generalization is poor.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215900" indent="0" fontAlgn="auto">
              <a:lnSpc>
                <a:spcPct val="1000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(b) Agent-based paradigms: It requires multiple rounds of interaction,                  high computational cost and large delay.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5400" y="1905000"/>
            <a:ext cx="2282825" cy="353949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2552700"/>
            <a:ext cx="833882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48387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4130" y="1591310"/>
            <a:ext cx="10075545" cy="5115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510" y="1828800"/>
            <a:ext cx="4327525" cy="124968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150" y="3505200"/>
            <a:ext cx="4498975" cy="6311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4724400"/>
            <a:ext cx="3814445" cy="10223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53200" y="1522095"/>
            <a:ext cx="5006975" cy="221170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84975" y="3886200"/>
            <a:ext cx="4718050" cy="98742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49440" y="5257800"/>
            <a:ext cx="4626610" cy="10934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1524000"/>
            <a:ext cx="5704205" cy="50819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2015" y="2743200"/>
            <a:ext cx="5867400" cy="2141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1612900"/>
            <a:ext cx="4685030" cy="129222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3048000"/>
            <a:ext cx="4537710" cy="35210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rcRect b="9632"/>
          <a:stretch>
            <a:fillRect/>
          </a:stretch>
        </p:blipFill>
        <p:spPr>
          <a:xfrm>
            <a:off x="6934200" y="1447800"/>
            <a:ext cx="4113530" cy="278828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00" y="4251325"/>
            <a:ext cx="4982210" cy="24911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9040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1752600"/>
            <a:ext cx="7374255" cy="39878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5255" y="2667000"/>
            <a:ext cx="4091940" cy="15392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3271</Words>
  <Application>WPS 演示</Application>
  <PresentationFormat>宽屏</PresentationFormat>
  <Paragraphs>172</Paragraphs>
  <Slides>8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Wingdings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 </cp:lastModifiedBy>
  <cp:revision>508</cp:revision>
  <dcterms:created xsi:type="dcterms:W3CDTF">2023-09-17T03:47:00Z</dcterms:created>
  <dcterms:modified xsi:type="dcterms:W3CDTF">2025-12-07T06:52:29Z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2023-09-09T16:00:00Z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2023-09-30T16:00:00Z</vt:filetime>
  </property>
  <property fmtid="{D5CDD505-2E9C-101B-9397-08002B2CF9AE}" pid="5" name="ICV">
    <vt:lpwstr>67510F68E3064DBD936EECFD77DBFFE6_13</vt:lpwstr>
  </property>
  <property fmtid="{D5CDD505-2E9C-101B-9397-08002B2CF9AE}" pid="6" name="KSOProductBuildVer">
    <vt:lpwstr>2052-12.1.0.24034</vt:lpwstr>
  </property>
</Properties>
</file>